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8"/>
  </p:notesMasterIdLst>
  <p:handoutMasterIdLst>
    <p:handoutMasterId r:id="rId9"/>
  </p:handoutMasterIdLst>
  <p:sldIdLst>
    <p:sldId id="451" r:id="rId2"/>
    <p:sldId id="485" r:id="rId3"/>
    <p:sldId id="514" r:id="rId4"/>
    <p:sldId id="515" r:id="rId5"/>
    <p:sldId id="516" r:id="rId6"/>
    <p:sldId id="517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B033081-AFD4-40B4-8D6D-12A58D6A50C2}">
          <p14:sldIdLst>
            <p14:sldId id="451"/>
            <p14:sldId id="485"/>
            <p14:sldId id="514"/>
            <p14:sldId id="515"/>
            <p14:sldId id="516"/>
            <p14:sldId id="5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99"/>
    <a:srgbClr val="00007E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3" autoAdjust="0"/>
    <p:restoredTop sz="90058" autoAdjust="0"/>
  </p:normalViewPr>
  <p:slideViewPr>
    <p:cSldViewPr>
      <p:cViewPr varScale="1">
        <p:scale>
          <a:sx n="46" d="100"/>
          <a:sy n="46" d="100"/>
        </p:scale>
        <p:origin x="1264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9512" y="260647"/>
            <a:ext cx="8603185" cy="64087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«Союз транспортников России –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Ассоциация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вузов транспорта: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10 лет продуктивного партнёрства»</a:t>
            </a:r>
          </a:p>
          <a:p>
            <a:pPr algn="ctr">
              <a:lnSpc>
                <a:spcPct val="1500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Президент Ассоциации вузов транспорта, </a:t>
            </a: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ректор МИИТ, </a:t>
            </a:r>
            <a:r>
              <a:rPr lang="ru-RU" sz="2400" dirty="0">
                <a:solidFill>
                  <a:srgbClr val="002060"/>
                </a:solidFill>
              </a:rPr>
              <a:t>д</a:t>
            </a:r>
            <a:r>
              <a:rPr lang="ru-RU" sz="2400" dirty="0" smtClean="0">
                <a:solidFill>
                  <a:srgbClr val="002060"/>
                </a:solidFill>
              </a:rPr>
              <a:t>.т.н., профессор                 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                          Б.А. ЛЁВИН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г. Москва, 18 апреля 2017 года </a:t>
            </a: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140115"/>
            <a:ext cx="7992888" cy="7834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СТР                   АВТ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706738"/>
            <a:ext cx="2880320" cy="18825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0" name="Прямоугольник 19"/>
          <p:cNvSpPr/>
          <p:nvPr/>
        </p:nvSpPr>
        <p:spPr>
          <a:xfrm>
            <a:off x="611560" y="5650954"/>
            <a:ext cx="2501151" cy="514350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Ассоциация вузов транспорта (АВТ)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316415" y="6284932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808312" cy="17281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1" name="Двойная стрелка влево/вправо 20"/>
          <p:cNvSpPr/>
          <p:nvPr/>
        </p:nvSpPr>
        <p:spPr>
          <a:xfrm>
            <a:off x="4283968" y="332656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3491880" y="1268760"/>
            <a:ext cx="648072" cy="4896544"/>
          </a:xfrm>
          <a:prstGeom prst="rightBrac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мка 7"/>
          <p:cNvSpPr/>
          <p:nvPr/>
        </p:nvSpPr>
        <p:spPr>
          <a:xfrm>
            <a:off x="4427984" y="1196752"/>
            <a:ext cx="4536504" cy="504056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Ровно 10 лет назад, </a:t>
            </a:r>
            <a:r>
              <a:rPr lang="ru-RU" sz="2800" i="1" dirty="0" smtClean="0">
                <a:solidFill>
                  <a:srgbClr val="FF0000"/>
                </a:solidFill>
              </a:rPr>
              <a:t>18 апреля 2007 года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Решением </a:t>
            </a:r>
            <a:r>
              <a:rPr lang="ru-RU" sz="2400" dirty="0">
                <a:solidFill>
                  <a:srgbClr val="002060"/>
                </a:solidFill>
              </a:rPr>
              <a:t>О</a:t>
            </a:r>
            <a:r>
              <a:rPr lang="ru-RU" sz="2400" dirty="0" smtClean="0">
                <a:solidFill>
                  <a:srgbClr val="002060"/>
                </a:solidFill>
              </a:rPr>
              <a:t>бщего собрания Союза транспортников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России Ассоциация вузов транспорта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(АВТ) стала членом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СТР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 rot="5400000">
            <a:off x="787624" y="3068960"/>
            <a:ext cx="504056" cy="792088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6200000">
            <a:off x="2123728" y="2996952"/>
            <a:ext cx="504056" cy="792088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5" y="260648"/>
            <a:ext cx="927721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260648"/>
            <a:ext cx="115212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2669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140115"/>
            <a:ext cx="7992888" cy="7834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СТР                   АВТ: 2016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460431" y="6500956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3</a:t>
            </a:r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3923928" y="332656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5" y="260648"/>
            <a:ext cx="927721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60648"/>
            <a:ext cx="115212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14" name="Прямоугольник 13"/>
          <p:cNvSpPr/>
          <p:nvPr/>
        </p:nvSpPr>
        <p:spPr>
          <a:xfrm>
            <a:off x="142274" y="1072933"/>
            <a:ext cx="8750206" cy="304985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При  участии и поддержке СТР прошли: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Парламентские слушания в Совете </a:t>
            </a:r>
            <a:r>
              <a:rPr lang="ru-RU" sz="2000" dirty="0">
                <a:solidFill>
                  <a:srgbClr val="002060"/>
                </a:solidFill>
              </a:rPr>
              <a:t>Федерации «Место и роль отраслевых учреждений высшего профессионального образования в системе образования России»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Парламентские слушания в Государственной Думе РФ «О состоянии и перспективах развития высшего образования в Российской Федерации»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IV </a:t>
            </a:r>
            <a:r>
              <a:rPr lang="ru-RU" sz="2000" dirty="0">
                <a:solidFill>
                  <a:srgbClr val="002060"/>
                </a:solidFill>
              </a:rPr>
              <a:t>Форум транспортного </a:t>
            </a:r>
            <a:r>
              <a:rPr lang="ru-RU" sz="2000" dirty="0" smtClean="0">
                <a:solidFill>
                  <a:srgbClr val="002060"/>
                </a:solidFill>
              </a:rPr>
              <a:t>образования (в рамках «Транспортной недели – 2016»)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sz="2000" smtClean="0">
                <a:solidFill>
                  <a:srgbClr val="002060"/>
                </a:solidFill>
              </a:rPr>
              <a:t>Международная </a:t>
            </a:r>
            <a:r>
              <a:rPr lang="ru-RU" sz="2000" dirty="0" smtClean="0">
                <a:solidFill>
                  <a:srgbClr val="002060"/>
                </a:solidFill>
              </a:rPr>
              <a:t>научно-практическая конференция </a:t>
            </a:r>
            <a:r>
              <a:rPr lang="ru-RU" sz="2000" dirty="0">
                <a:solidFill>
                  <a:srgbClr val="002060"/>
                </a:solidFill>
              </a:rPr>
              <a:t>«Транспортные системы: тенденции развития</a:t>
            </a:r>
            <a:r>
              <a:rPr lang="ru-RU" sz="2000" dirty="0" smtClean="0">
                <a:solidFill>
                  <a:srgbClr val="002060"/>
                </a:solidFill>
              </a:rPr>
              <a:t>», посвящённая 120-летию МИИТ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4365104"/>
            <a:ext cx="8750206" cy="200807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СТР принял активное участие: 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ru-RU" sz="2000" dirty="0" smtClean="0">
                <a:solidFill>
                  <a:srgbClr val="002060"/>
                </a:solidFill>
              </a:rPr>
              <a:t> решении на уровне Президента и Правительства РФ вопросов: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создания Российского университета транспорта;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необходимости сохранения и дальнейшего развития транспортного образования.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В разработке Минтрансом России проекта «Концепция транспортного образования»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140115"/>
            <a:ext cx="7992888" cy="7834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СТР                   АВТ: 2016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316415" y="6284932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</a:t>
            </a:r>
            <a:endParaRPr lang="ru-RU" sz="1400" dirty="0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3995936" y="321226"/>
            <a:ext cx="936104" cy="36004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5" y="260648"/>
            <a:ext cx="927721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60648"/>
            <a:ext cx="115212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14" name="Прямоугольник 13"/>
          <p:cNvSpPr/>
          <p:nvPr/>
        </p:nvSpPr>
        <p:spPr>
          <a:xfrm>
            <a:off x="179512" y="1369461"/>
            <a:ext cx="8750206" cy="491547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АВТ принимала  участие в: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Проведении Съездов и Общих собраний членов СТР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Разработке Устава Союза транспортников России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Д</a:t>
            </a:r>
            <a:r>
              <a:rPr lang="ru-RU" sz="2400" dirty="0" smtClean="0">
                <a:solidFill>
                  <a:srgbClr val="002060"/>
                </a:solidFill>
              </a:rPr>
              <a:t>еятельности секции «Наука и образование в сфере транспорта» Экспертного совета при Комитете Государственной Думы РФ по транспорту </a:t>
            </a:r>
            <a:r>
              <a:rPr lang="ru-RU" sz="2400" smtClean="0">
                <a:solidFill>
                  <a:srgbClr val="002060"/>
                </a:solidFill>
              </a:rPr>
              <a:t>и строительству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Разработке и экспертизе: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Плана законопроектной деятельности Торгово-промышленной палаты РФ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Проекта «Основные направления </a:t>
            </a:r>
            <a:r>
              <a:rPr lang="ru-RU" sz="2400" dirty="0">
                <a:solidFill>
                  <a:srgbClr val="002060"/>
                </a:solidFill>
              </a:rPr>
              <a:t>и </a:t>
            </a:r>
            <a:r>
              <a:rPr lang="ru-RU" sz="2400" dirty="0" smtClean="0">
                <a:solidFill>
                  <a:srgbClr val="002060"/>
                </a:solidFill>
              </a:rPr>
              <a:t>этапы </a:t>
            </a:r>
            <a:r>
              <a:rPr lang="ru-RU" sz="2400" dirty="0">
                <a:solidFill>
                  <a:srgbClr val="002060"/>
                </a:solidFill>
              </a:rPr>
              <a:t>реализации скоординированной (согласованной) транспортной политики </a:t>
            </a:r>
            <a:r>
              <a:rPr lang="ru-RU" sz="2400" dirty="0" smtClean="0">
                <a:solidFill>
                  <a:srgbClr val="002060"/>
                </a:solidFill>
              </a:rPr>
              <a:t> государств – членов ЕАЭС»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140115"/>
            <a:ext cx="7992888" cy="7834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Ожидаемая поддержка со стороны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СТР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316415" y="6428948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5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5" y="260648"/>
            <a:ext cx="927721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60648"/>
            <a:ext cx="115212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8" name="Рамка 7"/>
          <p:cNvSpPr/>
          <p:nvPr/>
        </p:nvSpPr>
        <p:spPr>
          <a:xfrm>
            <a:off x="683568" y="1044111"/>
            <a:ext cx="8056513" cy="2712167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аконодательный статус отраслевого (в том числе транспортного) образования </a:t>
            </a:r>
            <a:r>
              <a:rPr lang="ru-RU" sz="2400" dirty="0" smtClean="0">
                <a:solidFill>
                  <a:srgbClr val="002060"/>
                </a:solidFill>
              </a:rPr>
              <a:t>(внесение соответствующих дополнений в Федеральный закон «Об </a:t>
            </a:r>
            <a:r>
              <a:rPr lang="ru-RU" sz="2400" dirty="0">
                <a:solidFill>
                  <a:srgbClr val="002060"/>
                </a:solidFill>
              </a:rPr>
              <a:t>образовании в Российской </a:t>
            </a:r>
            <a:r>
              <a:rPr lang="ru-RU" sz="2400" dirty="0" smtClean="0">
                <a:solidFill>
                  <a:srgbClr val="002060"/>
                </a:solidFill>
              </a:rPr>
              <a:t>Федерации»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от 29.12.2012 N </a:t>
            </a:r>
            <a:r>
              <a:rPr lang="ru-RU" sz="2400">
                <a:solidFill>
                  <a:srgbClr val="002060"/>
                </a:solidFill>
              </a:rPr>
              <a:t>273-ФЗ </a:t>
            </a:r>
            <a:r>
              <a:rPr lang="ru-RU" sz="2400" smtClean="0">
                <a:solidFill>
                  <a:srgbClr val="002060"/>
                </a:solidFill>
              </a:rPr>
              <a:t>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691951" y="3933056"/>
            <a:ext cx="8056513" cy="2337018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Реализация </a:t>
            </a:r>
            <a:r>
              <a:rPr lang="ru-RU" sz="2400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400" dirty="0" smtClean="0">
                <a:solidFill>
                  <a:srgbClr val="002060"/>
                </a:solidFill>
              </a:rPr>
              <a:t> России государственной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политики, предусматривающей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охранение и дальнейшее развитие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т</a:t>
            </a:r>
            <a:r>
              <a:rPr lang="ru-RU" sz="2400" dirty="0" smtClean="0">
                <a:solidFill>
                  <a:srgbClr val="002060"/>
                </a:solidFill>
              </a:rPr>
              <a:t>ранспортного образования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8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140115"/>
            <a:ext cx="7992888" cy="7834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Актуальные вопросы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316415" y="6284932"/>
            <a:ext cx="432049" cy="38442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6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5" y="260648"/>
            <a:ext cx="927721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60648"/>
            <a:ext cx="115212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14" name="Прямоугольник 13"/>
          <p:cNvSpPr/>
          <p:nvPr/>
        </p:nvSpPr>
        <p:spPr>
          <a:xfrm>
            <a:off x="214282" y="1801509"/>
            <a:ext cx="8750206" cy="414777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Восстановление целевого приёма на программы среднего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профессионального образования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Сохранение и развитие </a:t>
            </a:r>
            <a:r>
              <a:rPr lang="ru-RU" sz="2400" dirty="0" err="1" smtClean="0">
                <a:solidFill>
                  <a:srgbClr val="002060"/>
                </a:solidFill>
              </a:rPr>
              <a:t>специалитета</a:t>
            </a:r>
            <a:r>
              <a:rPr lang="ru-RU" sz="2400" dirty="0" smtClean="0">
                <a:solidFill>
                  <a:srgbClr val="002060"/>
                </a:solidFill>
              </a:rPr>
              <a:t> по транспортным специальностям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Реализация в отраслевых вузах на бюджетной основе  направлений подготовки специалистов в областях транспортного права и экономики транспорта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9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11427</TotalTime>
  <Words>340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1252</cp:revision>
  <cp:lastPrinted>2015-06-19T06:17:46Z</cp:lastPrinted>
  <dcterms:created xsi:type="dcterms:W3CDTF">2005-10-12T08:18:34Z</dcterms:created>
  <dcterms:modified xsi:type="dcterms:W3CDTF">2017-04-07T11:39:28Z</dcterms:modified>
</cp:coreProperties>
</file>